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1E6FE"/>
    <a:srgbClr val="C4EAFD"/>
    <a:srgbClr val="FDF7E7"/>
    <a:srgbClr val="A2DBEF"/>
    <a:srgbClr val="4BA2D7"/>
    <a:srgbClr val="FEF9E6"/>
    <a:srgbClr val="FEF1E0"/>
    <a:srgbClr val="74CAE1"/>
    <a:srgbClr val="A8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F10CC-F336-486D-A363-21AB31585154}" v="14" dt="2026-01-20T13:14:0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37B0-A4C9-4AD4-908A-C1BC5CA29230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3D62-9026-4C4F-9435-2C977C50B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4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83D62-9026-4C4F-9435-2C977C50B57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2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83D62-9026-4C4F-9435-2C977C50B57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1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24C37-C2D4-B7C5-BB5F-84571CF4E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5A7A3F-A9ED-5EBE-E22D-CFBF32D67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83CD2E-F81A-90A0-E6FC-6F5DD921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4AE56D-E90A-1170-3A0C-238358E2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FB48BD-C4D0-6A5D-5F37-349B88B7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C900C-6401-F05B-E0E8-6D2497F6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FCC92B-BED9-3CEA-EB2A-33F7C69FD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3D4F79-6A51-7BF3-A9F1-27CAEC56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AD1BC3-BF4F-DA6D-8807-4BAF83E6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7B9E2-4B73-E9D8-DC93-EE521C00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2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BA8456-6093-2689-610D-A6F88D9BD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BA33CD-FAD9-8EB5-2E7F-3244A40E0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81BFF-8678-4D69-C06E-B884DA74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3B781-0B30-05BB-EE21-D5216BF1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53C786-7C56-29C0-3170-2E41199A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66F76-D5A5-FF89-DCDD-8B9FF4C3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9ADD6D-D663-7339-5B02-EC2CFC14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24496A-25B8-32BA-B4A7-F121C6F6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4E2B8C-133D-D79A-1DCB-DEEBE7EF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BEA671-F1AB-EF98-B92B-D657003A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6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F5691-36B7-FCEF-D1AC-F7E8EF2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B96B8C-9109-E175-40F3-0C8B10205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87ABA-954E-2780-696E-637C6935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7E17FD-A98E-A166-484E-9BC6516B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291943-9707-F19B-D5BC-4B113CB9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8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37DB9-A15D-30BF-1859-4C283E30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6E594-5DBB-5DAA-D8A2-692771008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BAED5B-C15B-B46C-92FE-198F1C1D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D09A45-E8F7-6C79-8B4F-355126D3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1C941-46B4-08B0-09D1-A5C1D2BD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1258D3-31EA-D3F6-2264-89D68AF1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042B8-C9E7-379E-D535-5504C393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90095E-5E07-3BDA-7984-722C406A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2511EB-5F8F-7FF3-EEA8-322F7808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56DD37-EF4D-D23B-567D-629BE5017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9914BF-A446-585D-CF3C-42BEDA04D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8A9870-7B5C-6D1C-E0D4-614F69E1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DD29F9-FC1F-A9C8-D964-230852A7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E7DBD1-37B7-1A39-52DE-57754BA3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0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7EAC1-65AF-03FD-4755-EB3DD18B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D147D9-1028-DAEA-B7BF-00CAC9D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066A81-5A47-A5B3-3831-34520A77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FDAA61-0BEB-9905-7CE0-98F91CF3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6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C0077B-146D-E40E-DB00-B98181CA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3150EC-D82E-66DE-C4FB-4C82689E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DB7738-0660-7769-6E3C-2CBAD611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77B5D-4A65-14D9-DDCC-FA52D924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A0436-15E0-3117-C4EF-B8AE390D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525F6F-0124-033B-9E47-19B60492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6A4E4F-43AB-0C54-B03E-35A6334B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A03C0E-CD26-8CDD-2F7A-6F86E95B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6E3C3F-63CD-91FE-69FE-C01AAB3F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0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C20BB-389E-9CD7-AF48-CB4854D7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4755BD-E7AF-B20C-937D-A233046B1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A06AC1-B2BB-DCFA-241A-9216FC619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298231-5CB6-2EBB-8C47-62C8D8D2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D26592-2272-51AC-F7F8-3BD9DEF3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396AC-4892-5489-C447-89E7E04A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D0D317-14B0-BD9E-8D55-A2687113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B4AACD-5795-8289-0328-099C68AD1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02DC1-9189-45E0-DA07-9C7FC5D83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99689-D43B-4351-98BC-833EDFF114C9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DEE40-658A-E0EE-DE2E-E239478A0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9D4E7-C6E3-A6A6-B54A-572F52EC2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35FA9-D1B6-4B22-B76C-5DD4DF7B6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77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1D8B0-46CB-C3AF-3329-452C43FD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Raleway ExtraLight" pitchFamily="2" charset="-18"/>
              </a:rPr>
              <a:t>Jak se čistí odpadní vody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E871CD-00A8-D0A6-6981-E833095C6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Raleway ExtraLight" pitchFamily="2" charset="-18"/>
              </a:rPr>
              <a:t>Environmentální program pro 1. až 3. třídu základní školy</a:t>
            </a:r>
            <a:endParaRPr lang="cs-CZ" dirty="0">
              <a:latin typeface="Raleway ExtraLight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713D58-BC6D-D4F7-AF74-0C4E7CA5F2A9}"/>
              </a:ext>
            </a:extLst>
          </p:cNvPr>
          <p:cNvSpPr txBox="1"/>
          <p:nvPr/>
        </p:nvSpPr>
        <p:spPr>
          <a:xfrm>
            <a:off x="4271617" y="5945809"/>
            <a:ext cx="511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aleway ExtraLight" pitchFamily="2" charset="-18"/>
              </a:rPr>
              <a:t>Copyright PEON  </a:t>
            </a:r>
            <a:r>
              <a:rPr lang="cs-CZ" dirty="0">
                <a:latin typeface="Raleway ExtraLight" pitchFamily="2" charset="-18"/>
                <a:cs typeface="Segoe UI" panose="020B0502040204020203" pitchFamily="34" charset="0"/>
              </a:rPr>
              <a:t>© </a:t>
            </a:r>
            <a:r>
              <a:rPr lang="cs-CZ" dirty="0">
                <a:latin typeface="Raleway ExtraLight" pitchFamily="2" charset="-18"/>
              </a:rPr>
              <a:t>2026</a:t>
            </a:r>
          </a:p>
        </p:txBody>
      </p:sp>
      <p:pic>
        <p:nvPicPr>
          <p:cNvPr id="8" name="Obrázek 7" descr="Obsah obrázku klipart, úsměv, ilustrace, emotikona">
            <a:extLst>
              <a:ext uri="{FF2B5EF4-FFF2-40B4-BE49-F238E27FC236}">
                <a16:creationId xmlns:a16="http://schemas.microsoft.com/office/drawing/2014/main" id="{E54C2248-71EA-0392-647B-73ADDF4292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95" y="2957443"/>
            <a:ext cx="2510228" cy="29883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6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FFDC4-8DAF-E3B5-AA37-C79D72D3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Raleway ExtraLight" pitchFamily="2" charset="-18"/>
              </a:rPr>
              <a:t>6. Proč je čištění vody důležité</a:t>
            </a:r>
            <a:br>
              <a:rPr lang="cs-CZ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5F729-D2A0-9064-13A1-E4E702C3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426818"/>
            <a:ext cx="6216816" cy="4351338"/>
          </a:xfrm>
        </p:spPr>
        <p:txBody>
          <a:bodyPr/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Kdyby se voda nečistila, řeky by byly špinavé a smrděly by. 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Ryby by nemohly žít a příroda by trpěla.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Čistírna pomáhá tomu, aby byla voda v přírodě čistá a zdravá – pro zvířata, rostliny i pro nás.</a:t>
            </a:r>
          </a:p>
          <a:p>
            <a:endParaRPr lang="cs-CZ" dirty="0"/>
          </a:p>
        </p:txBody>
      </p:sp>
      <p:pic>
        <p:nvPicPr>
          <p:cNvPr id="5" name="Obrázek 4" descr="Obsah obrázku klipart, Kreslený film, ilustrace, kresba&#10;&#10;Obsah generovaný pomocí AI může být nesprávný.">
            <a:extLst>
              <a:ext uri="{FF2B5EF4-FFF2-40B4-BE49-F238E27FC236}">
                <a16:creationId xmlns:a16="http://schemas.microsoft.com/office/drawing/2014/main" id="{DD97D04D-60E9-4FA1-C000-8EF570A75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41" y="1426818"/>
            <a:ext cx="5276240" cy="37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8702C-2B9C-2901-0486-A9126817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Raleway ExtraLight" pitchFamily="2" charset="-18"/>
              </a:rPr>
              <a:t>7. Poučení</a:t>
            </a:r>
            <a:br>
              <a:rPr lang="cs-CZ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0F2C6-3E00-5718-B7E2-0951B7E2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10" y="2668449"/>
            <a:ext cx="4174656" cy="53703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ExtraLight" pitchFamily="2" charset="-18"/>
              </a:rPr>
              <a:t>Když ji ušpiníme, musíme ji zase vyčistit.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ExtraLight" pitchFamily="2" charset="-18"/>
              </a:rPr>
              <a:t>A když se k ní budeme chovat hezky, bude hezká i příroda kolem nás.</a:t>
            </a:r>
          </a:p>
          <a:p>
            <a:endParaRPr lang="cs-CZ" dirty="0"/>
          </a:p>
        </p:txBody>
      </p:sp>
      <p:pic>
        <p:nvPicPr>
          <p:cNvPr id="5" name="Obrázek 4" descr="Obsah obrázku klipart, kreslené, Kreslený film, ilustrace&#10;&#10;Obsah generovaný pomocí AI může být nesprávný.">
            <a:extLst>
              <a:ext uri="{FF2B5EF4-FFF2-40B4-BE49-F238E27FC236}">
                <a16:creationId xmlns:a16="http://schemas.microsoft.com/office/drawing/2014/main" id="{7073A761-25EA-9542-0A3D-2D56320B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85" y="1342886"/>
            <a:ext cx="7384866" cy="52213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5DC28F-E5DB-EBF3-2137-6ED0F2037B1F}"/>
              </a:ext>
            </a:extLst>
          </p:cNvPr>
          <p:cNvSpPr txBox="1"/>
          <p:nvPr/>
        </p:nvSpPr>
        <p:spPr>
          <a:xfrm>
            <a:off x="266810" y="1429246"/>
            <a:ext cx="69315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0" dirty="0">
                <a:ln w="15875"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noFill/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Raleway ExtraBold" pitchFamily="2" charset="-18"/>
              </a:rPr>
              <a:t>„Voda je poklad."</a:t>
            </a:r>
            <a:endParaRPr lang="cs-CZ" sz="4000" b="0" i="0" dirty="0">
              <a:ln w="15875">
                <a:solidFill>
                  <a:schemeClr val="tx2">
                    <a:lumMod val="90000"/>
                    <a:lumOff val="10000"/>
                  </a:schemeClr>
                </a:solidFill>
              </a:ln>
              <a:noFill/>
              <a:effectLst>
                <a:outerShdw blurRad="50800" dist="50800" dir="5400000" algn="ctr" rotWithShape="0">
                  <a:srgbClr val="000000">
                    <a:alpha val="98000"/>
                  </a:srgbClr>
                </a:outerShdw>
              </a:effectLst>
              <a:latin typeface="Raleway ExtraBold" pitchFamily="2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9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yba, snímek obrazovky, klipart&#10;&#10;Obsah generovaný pomocí AI může být nesprávný.">
            <a:extLst>
              <a:ext uri="{FF2B5EF4-FFF2-40B4-BE49-F238E27FC236}">
                <a16:creationId xmlns:a16="http://schemas.microsoft.com/office/drawing/2014/main" id="{F63DFA8C-E6E8-89FC-A2E4-5D9A4EAF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64E79-8C7D-5FBE-0C7C-38B7935C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Raleway ExtraLight" pitchFamily="2" charset="-18"/>
              </a:rPr>
              <a:t>1. Co je to odpadní voda</a:t>
            </a:r>
            <a:br>
              <a:rPr lang="pl-PL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5DEF7-C51F-24E5-FD82-E839698E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517"/>
            <a:ext cx="6675195" cy="4351338"/>
          </a:xfrm>
        </p:spPr>
        <p:txBody>
          <a:bodyPr/>
          <a:lstStyle/>
          <a:p>
            <a:pPr algn="l">
              <a:buNone/>
            </a:pPr>
            <a:r>
              <a:rPr lang="cs-CZ" b="0" i="0" dirty="0">
                <a:solidFill>
                  <a:srgbClr val="123047"/>
                </a:solidFill>
                <a:latin typeface="Raleway ExtraLight" pitchFamily="2" charset="-18"/>
              </a:rPr>
              <a:t>Děti, představte si, že pokaždé, když si doma myjete ruce, splachujete záchod nebo pouštíte vodu v kuchyni, ta voda někam odteče.</a:t>
            </a:r>
          </a:p>
          <a:p>
            <a:pPr algn="l">
              <a:buNone/>
            </a:pPr>
            <a:r>
              <a:rPr lang="cs-CZ" b="0" i="0" dirty="0">
                <a:solidFill>
                  <a:srgbClr val="123047"/>
                </a:solidFill>
                <a:latin typeface="Raleway ExtraLight" pitchFamily="2" charset="-18"/>
              </a:rPr>
              <a:t>Ale už není čistá – je v ní mýdlo, špína, zbytky jídla nebo jiné nečistoty. Této vodě říkáme </a:t>
            </a:r>
            <a:r>
              <a:rPr lang="cs-CZ" b="1" i="0" dirty="0">
                <a:solidFill>
                  <a:srgbClr val="2B7BBF"/>
                </a:solidFill>
                <a:latin typeface="Raleway ExtraLight" pitchFamily="2" charset="-18"/>
              </a:rPr>
              <a:t>odpadní voda</a:t>
            </a:r>
            <a:r>
              <a:rPr lang="cs-CZ" b="0" i="0" dirty="0">
                <a:solidFill>
                  <a:srgbClr val="123047"/>
                </a:solidFill>
                <a:latin typeface="Raleway ExtraLight" pitchFamily="2" charset="-18"/>
              </a:rPr>
              <a:t>.</a:t>
            </a:r>
          </a:p>
          <a:p>
            <a:pPr algn="l">
              <a:buNone/>
            </a:pPr>
            <a:r>
              <a:rPr lang="cs-CZ" b="0" i="0" dirty="0">
                <a:solidFill>
                  <a:srgbClr val="123047"/>
                </a:solidFill>
                <a:latin typeface="Raleway ExtraLight" pitchFamily="2" charset="-18"/>
              </a:rPr>
              <a:t>Je to jako když si hrajete venku a máte špinavé ruce – taky je musíte umýt, aby byly zase čisté.</a:t>
            </a:r>
          </a:p>
          <a:p>
            <a:endParaRPr lang="cs-CZ" dirty="0"/>
          </a:p>
        </p:txBody>
      </p:sp>
      <p:pic>
        <p:nvPicPr>
          <p:cNvPr id="5" name="Obrázek 4" descr="Obsah obrázku kreslené, kresba, chlapec, ilustrace&#10;&#10;Obsah generovaný pomocí AI může být nesprávný.">
            <a:extLst>
              <a:ext uri="{FF2B5EF4-FFF2-40B4-BE49-F238E27FC236}">
                <a16:creationId xmlns:a16="http://schemas.microsoft.com/office/drawing/2014/main" id="{39E08526-798D-D59A-807A-50FD290CA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95" y="882869"/>
            <a:ext cx="3975162" cy="39751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10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97ECB-0D36-6806-51A4-146CBD9F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Raleway ExtraLight" pitchFamily="2" charset="-18"/>
              </a:rPr>
              <a:t>2. Kam odpadní voda putuje</a:t>
            </a:r>
            <a:br>
              <a:rPr lang="pl-PL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4970C-5A67-5A1E-2BCC-FDB46C0C2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476137"/>
            <a:ext cx="6570143" cy="4798695"/>
          </a:xfrm>
        </p:spPr>
        <p:txBody>
          <a:bodyPr/>
          <a:lstStyle/>
          <a:p>
            <a:pPr algn="l"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Voda z domů a škol teče potrubím pod zemí do velké „vodní nemocnice“.</a:t>
            </a:r>
          </a:p>
          <a:p>
            <a:pPr algn="l"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Té se říká </a:t>
            </a:r>
            <a:r>
              <a:rPr lang="cs-CZ" b="1" i="0" dirty="0">
                <a:solidFill>
                  <a:srgbClr val="2B7BBF"/>
                </a:solidFill>
                <a:effectLst/>
                <a:latin typeface="Raleway ExtraLight" pitchFamily="2" charset="-18"/>
              </a:rPr>
              <a:t>čistírna odpadních vod</a:t>
            </a: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. Tam se voda „uzdravuje“, aby se mohla vrátit zpátky do přírody – do řeky nebo potoka.</a:t>
            </a:r>
          </a:p>
          <a:p>
            <a:endParaRPr lang="cs-CZ" dirty="0"/>
          </a:p>
        </p:txBody>
      </p:sp>
      <p:pic>
        <p:nvPicPr>
          <p:cNvPr id="5" name="Obrázek 4" descr="Obsah obrázku klipart, Kreslený film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8092D63F-57BF-A295-292A-E8CAD8AA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07" y="1027906"/>
            <a:ext cx="50323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AFB93-C25A-7309-1D6F-4E4FF0A5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effectLst/>
                <a:latin typeface="Raleway ExtraLight" pitchFamily="2" charset="-18"/>
              </a:rPr>
              <a:t>3. Jak se voda čistí – tři jednoduché kroky</a:t>
            </a:r>
            <a:br>
              <a:rPr lang="cs-CZ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D3F72-557F-0F38-E4A6-027DADB3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52" y="1217527"/>
            <a:ext cx="10847127" cy="669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V čistírně prochází voda několika kroky, aby se z ní stala zase čistá voda</a:t>
            </a:r>
            <a:endParaRPr lang="cs-CZ" sz="2400" dirty="0">
              <a:latin typeface="Raleway ExtraLight" pitchFamily="2" charset="-18"/>
            </a:endParaRPr>
          </a:p>
        </p:txBody>
      </p:sp>
      <p:pic>
        <p:nvPicPr>
          <p:cNvPr id="5" name="Obrázek 4" descr="Obsah obrázku text, snímek obrazovky">
            <a:extLst>
              <a:ext uri="{FF2B5EF4-FFF2-40B4-BE49-F238E27FC236}">
                <a16:creationId xmlns:a16="http://schemas.microsoft.com/office/drawing/2014/main" id="{C8928D22-6ED4-3BF2-9508-E3A48AE5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32" y="1690688"/>
            <a:ext cx="8434987" cy="52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91356-4584-DEDF-9B42-61EFB960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Raleway ExtraLight" pitchFamily="2" charset="-18"/>
              </a:rPr>
              <a:t>1) Velké nečistoty pryč</a:t>
            </a:r>
            <a:endParaRPr lang="cs-CZ" dirty="0">
              <a:latin typeface="Raleway ExtraLight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CBAF7-4B89-4404-C8D5-289BC5D6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105"/>
            <a:ext cx="5346148" cy="4351338"/>
          </a:xfrm>
        </p:spPr>
        <p:txBody>
          <a:bodyPr/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Na začátku jsou velká síta.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Ta zachytí věci, které do vody nepatří – třeba papírky, plast, vlasy nebo klacíky.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Je to jako když cedíte těstoviny a necháte vodu protéct.</a:t>
            </a:r>
          </a:p>
          <a:p>
            <a:endParaRPr lang="cs-CZ" dirty="0"/>
          </a:p>
        </p:txBody>
      </p:sp>
      <p:pic>
        <p:nvPicPr>
          <p:cNvPr id="5" name="Obrázek 4" descr="Obsah obrázku kresba, ilustrace, klipart, kreslené&#10;&#10;Obsah generovaný pomocí AI může být nesprávný.">
            <a:extLst>
              <a:ext uri="{FF2B5EF4-FFF2-40B4-BE49-F238E27FC236}">
                <a16:creationId xmlns:a16="http://schemas.microsoft.com/office/drawing/2014/main" id="{EBCF89DC-51E3-1D3B-37FC-FA92649B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36" y="1292308"/>
            <a:ext cx="5135217" cy="51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516C2-A0E1-D3A3-FD84-D095DC8C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Raleway ExtraLight" pitchFamily="2" charset="-18"/>
              </a:rPr>
              <a:t>2) Malé nečistoty pryč</a:t>
            </a:r>
            <a:endParaRPr lang="cs-CZ" dirty="0">
              <a:latin typeface="Raleway ExtraLight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D9D65-DCCA-617D-C9BF-FA5C7EE9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343"/>
            <a:ext cx="11125200" cy="15060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Pak voda teče do velkých nádrží.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Špína se pomalu usadí na dně – jako když necháte písek ve sklenici s vodou a on si sedne dolů.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Na povrchu pak zůstane čistší voda, která pokračuje dál.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Z povrchu se oddělí tuky.</a:t>
            </a:r>
          </a:p>
          <a:p>
            <a:endParaRPr lang="cs-CZ" dirty="0"/>
          </a:p>
        </p:txBody>
      </p:sp>
      <p:pic>
        <p:nvPicPr>
          <p:cNvPr id="5" name="Obrázek 4" descr="Obsah obrázku klipart, kreslené, ilustrace, umění&#10;&#10;Obsah generovaný pomocí AI může být nesprávný.">
            <a:extLst>
              <a:ext uri="{FF2B5EF4-FFF2-40B4-BE49-F238E27FC236}">
                <a16:creationId xmlns:a16="http://schemas.microsoft.com/office/drawing/2014/main" id="{12DC1986-4241-588F-3E18-4F56B9660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5" y="2798413"/>
            <a:ext cx="8807824" cy="3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9532B-5E98-0F64-549B-1895BA51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Raleway ExtraLight" pitchFamily="2" charset="-18"/>
              </a:rPr>
              <a:t>3) Bakterie pomáhají</a:t>
            </a:r>
            <a:endParaRPr lang="cs-CZ" dirty="0">
              <a:latin typeface="Raleway ExtraLight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1AABC-F691-142D-21A9-E4B9DEBAA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1130280" cy="13239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V další části žijí malé pomocnice – </a:t>
            </a:r>
            <a:r>
              <a:rPr lang="cs-CZ" b="1" i="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ExtraLight" pitchFamily="2" charset="-18"/>
              </a:rPr>
              <a:t>bakterie</a:t>
            </a: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Ty „papají“ zbytky špíny, které ve vodě ještě zůstaly. Jsou to takoví neviditelní uklízeči.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Ke svému životu potřebují kyslík.</a:t>
            </a:r>
          </a:p>
          <a:p>
            <a:endParaRPr lang="cs-CZ" dirty="0"/>
          </a:p>
        </p:txBody>
      </p:sp>
      <p:pic>
        <p:nvPicPr>
          <p:cNvPr id="5" name="Obrázek 4" descr="Obsah obrázku Kreslený film, Dětské kresby, klipart, kreslené&#10;&#10;Obsah generovaný pomocí AI může být nesprávný.">
            <a:extLst>
              <a:ext uri="{FF2B5EF4-FFF2-40B4-BE49-F238E27FC236}">
                <a16:creationId xmlns:a16="http://schemas.microsoft.com/office/drawing/2014/main" id="{C3839CC8-4B36-F066-4DCB-89FE52D9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13" y="2816641"/>
            <a:ext cx="7568717" cy="36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4FF09-5005-D841-3E77-ABE35C11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Raleway ExtraLight" pitchFamily="2" charset="-18"/>
              </a:rPr>
              <a:t>4. Co se děje na konci</a:t>
            </a:r>
            <a:br>
              <a:rPr lang="pl-PL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F3832A-00BB-A1F3-841F-7ADA012A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56" y="1101173"/>
            <a:ext cx="4758635" cy="30600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Když je voda vyčištěná, teče zpátky do řeky nebo potoka.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Je tak čistá, že v ní mohou žít ryby, raci a další vodní zvířata. Špína, kterou bakterie „snědly“, se dá někdy využít třeba na výrobu energie.</a:t>
            </a:r>
          </a:p>
          <a:p>
            <a:endParaRPr lang="cs-CZ" dirty="0"/>
          </a:p>
        </p:txBody>
      </p:sp>
      <p:pic>
        <p:nvPicPr>
          <p:cNvPr id="7" name="Obrázek 6" descr="Obsah obrázku klipart, Kreslený film, kresba, ilustrace&#10;&#10;Obsah generovaný pomocí AI může být nesprávný.">
            <a:extLst>
              <a:ext uri="{FF2B5EF4-FFF2-40B4-BE49-F238E27FC236}">
                <a16:creationId xmlns:a16="http://schemas.microsoft.com/office/drawing/2014/main" id="{F98B19D1-DFC2-393F-4000-2EBB95752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51" y="1316382"/>
            <a:ext cx="6193274" cy="4393096"/>
          </a:xfrm>
          <a:prstGeom prst="rect">
            <a:avLst/>
          </a:prstGeom>
        </p:spPr>
      </p:pic>
      <p:pic>
        <p:nvPicPr>
          <p:cNvPr id="9" name="Obrázek 8" descr="Obsah obrázku kreslené, kresba, klipart, ryba&#10;&#10;Obsah generovaný pomocí AI může být nesprávný.">
            <a:extLst>
              <a:ext uri="{FF2B5EF4-FFF2-40B4-BE49-F238E27FC236}">
                <a16:creationId xmlns:a16="http://schemas.microsoft.com/office/drawing/2014/main" id="{97D16FBD-E029-86DB-5FA7-77BED4C2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2" y="4015409"/>
            <a:ext cx="3424032" cy="24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9CD45-3E5B-AAF1-47A5-2083A7DD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ln w="15875">
                  <a:solidFill>
                    <a:srgbClr val="FF0000"/>
                  </a:solidFill>
                </a:ln>
                <a:solidFill>
                  <a:srgbClr val="FFCC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SemiBold" pitchFamily="2" charset="-18"/>
              </a:rPr>
              <a:t>5. Co do odpadu nepatří</a:t>
            </a:r>
            <a:br>
              <a:rPr lang="pl-PL" b="1" i="0" dirty="0">
                <a:solidFill>
                  <a:srgbClr val="2B7BBF"/>
                </a:solidFill>
                <a:effectLst/>
                <a:latin typeface="system-ui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BEBC6-F693-D2CB-EF5B-5E32382B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1334466"/>
            <a:ext cx="6239054" cy="45583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Tohle je moc důležité. 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Do záchodu a odpadu nepatří: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vlhčené ubrousky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vatové tyčinky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plasty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zbytky jídla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olej</a:t>
            </a:r>
          </a:p>
          <a:p>
            <a:r>
              <a:rPr lang="cs-CZ" b="1" i="1" dirty="0">
                <a:solidFill>
                  <a:srgbClr val="123047"/>
                </a:solidFill>
                <a:effectLst/>
                <a:latin typeface="Raleway ExtraLight" pitchFamily="2" charset="-18"/>
              </a:rPr>
              <a:t>hračky a jiné předměty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Když tam něco takového hodíme, 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může se potrubí ucpat </a:t>
            </a:r>
          </a:p>
          <a:p>
            <a:pPr>
              <a:buNone/>
            </a:pPr>
            <a:r>
              <a:rPr lang="cs-CZ" b="0" i="0" dirty="0">
                <a:solidFill>
                  <a:srgbClr val="123047"/>
                </a:solidFill>
                <a:effectLst/>
                <a:latin typeface="Raleway ExtraLight" pitchFamily="2" charset="-18"/>
              </a:rPr>
              <a:t>a čistírna má pak mnohem víc práce.</a:t>
            </a:r>
          </a:p>
          <a:p>
            <a:endParaRPr lang="cs-CZ" dirty="0"/>
          </a:p>
        </p:txBody>
      </p:sp>
      <p:pic>
        <p:nvPicPr>
          <p:cNvPr id="5" name="Obrázek 4" descr="Obsah obrázku klipart, kresb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5E83D18C-0D23-C16A-B68E-9C684AB8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75" y="926479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491</Words>
  <Application>Microsoft Office PowerPoint</Application>
  <PresentationFormat>Širokoúhlá obrazovka</PresentationFormat>
  <Paragraphs>50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Raleway ExtraBold</vt:lpstr>
      <vt:lpstr>Raleway ExtraLight</vt:lpstr>
      <vt:lpstr>Raleway SemiBold</vt:lpstr>
      <vt:lpstr>system-ui</vt:lpstr>
      <vt:lpstr>Motiv Office</vt:lpstr>
      <vt:lpstr>Jak se čistí odpadní vody</vt:lpstr>
      <vt:lpstr>1. Co je to odpadní voda </vt:lpstr>
      <vt:lpstr>2. Kam odpadní voda putuje </vt:lpstr>
      <vt:lpstr>3. Jak se voda čistí – tři jednoduché kroky </vt:lpstr>
      <vt:lpstr>1) Velké nečistoty pryč</vt:lpstr>
      <vt:lpstr>2) Malé nečistoty pryč</vt:lpstr>
      <vt:lpstr>3) Bakterie pomáhají</vt:lpstr>
      <vt:lpstr>4. Co se děje na konci </vt:lpstr>
      <vt:lpstr>5. Co do odpadu nepatří </vt:lpstr>
      <vt:lpstr>6. Proč je čištění vody důležité </vt:lpstr>
      <vt:lpstr>7. Poučení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ondrisek</dc:creator>
  <cp:lastModifiedBy>petr ondrisek</cp:lastModifiedBy>
  <cp:revision>4</cp:revision>
  <dcterms:created xsi:type="dcterms:W3CDTF">2026-01-20T12:01:33Z</dcterms:created>
  <dcterms:modified xsi:type="dcterms:W3CDTF">2026-01-20T14:48:18Z</dcterms:modified>
</cp:coreProperties>
</file>